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60eb659c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60eb659c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457200" lvl="0" marL="0" rtl="0" algn="l">
              <a:spcBef>
                <a:spcPts val="0"/>
              </a:spcBef>
              <a:spcAft>
                <a:spcPts val="0"/>
              </a:spcAft>
              <a:buNone/>
            </a:pPr>
            <a:r>
              <a:rPr lang="en"/>
              <a:t>So </a:t>
            </a:r>
            <a:r>
              <a:rPr lang="en"/>
              <a:t>first</a:t>
            </a:r>
            <a:r>
              <a:rPr lang="en"/>
              <a:t> thing I wanted to take a look at was the relationship between the capture rate we found in the first data set and the “attack level” of each pokemon. </a:t>
            </a:r>
            <a:endParaRPr/>
          </a:p>
          <a:p>
            <a:pPr indent="457200" lvl="0" marL="0" rtl="0" algn="l">
              <a:spcBef>
                <a:spcPts val="0"/>
              </a:spcBef>
              <a:spcAft>
                <a:spcPts val="0"/>
              </a:spcAft>
              <a:buNone/>
            </a:pPr>
            <a:r>
              <a:rPr lang="en"/>
              <a:t>I created a scatter plot based on our cleaned and merged data file, with the “capture” column and the “attack” column.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 I Also performed a linear regression to precisely determine the correlation. Just like we proposed in our hypothesis- the higher “attack level” a pokemon has, the harder it was to catch. Almost all the pokemon with a capture rate of 30% had an attack level of 125 (out of 225) or greater. It has a pretty definite negative correlation, with an r-squared value at -.6266260…</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 I would like to note an interesting outlier- the one in the bottom right hand corner of the graph at a .56 capture rate. After a little digging, I found out that this was the “magikarp” pokemon. Now I don’t know if any of you all played or know anything about pokemon, but magikarp is known to be really easy to catch because it doesn’t know any attack moves. This all perfectly supports our hypothesis.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60eb659c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60eb659c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0" lvl="0" marL="0" rtl="0" algn="l">
              <a:spcBef>
                <a:spcPts val="0"/>
              </a:spcBef>
              <a:spcAft>
                <a:spcPts val="0"/>
              </a:spcAft>
              <a:buNone/>
            </a:pPr>
            <a:r>
              <a:rPr lang="en"/>
              <a:t>The second stat I wanted to look at was capture rate vs stamina. </a:t>
            </a:r>
            <a:endParaRPr/>
          </a:p>
          <a:p>
            <a:pPr indent="0" lvl="0" marL="0" rtl="0" algn="l">
              <a:spcBef>
                <a:spcPts val="0"/>
              </a:spcBef>
              <a:spcAft>
                <a:spcPts val="0"/>
              </a:spcAft>
              <a:buNone/>
            </a:pPr>
            <a:r>
              <a:rPr lang="en">
                <a:solidFill>
                  <a:schemeClr val="dk1"/>
                </a:solidFill>
              </a:rPr>
              <a:t>I created a scatter plot based on our cleaned and merged data file, with the “capture” column and the “stamina” column. </a:t>
            </a:r>
            <a:endParaRPr>
              <a:solidFill>
                <a:schemeClr val="dk1"/>
              </a:solidFill>
            </a:endParaRPr>
          </a:p>
          <a:p>
            <a:pPr indent="45720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There was a small negative </a:t>
            </a:r>
            <a:r>
              <a:rPr lang="en"/>
              <a:t>correlation</a:t>
            </a:r>
            <a:r>
              <a:rPr lang="en"/>
              <a:t> between pokemon stamina and capture rate. The r-squared value is -.48636… I think it can be a little difficult to visualize the correlation because most of the data is grouped below the 200 stamina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t>
            </a:r>
            <a:r>
              <a:rPr lang="en"/>
              <a:t>believe</a:t>
            </a:r>
            <a:r>
              <a:rPr lang="en"/>
              <a:t> it supports our hypothesis minorly. We discovered another interesting outlier was a pokemon with 500 stamina- almost double most other pokemon- which I believed skewed the data and made the graph less readable. With such a crazy high stamina level and a capture rate of 16%, “Chansey” definitely supports our hypothesis, but makes creates a kink in our data visualization.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60eb659c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60eb659c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B212C"/>
                </a:solidFill>
              </a:rPr>
              <a:t>I created a scatter plot based on our cleaned and merged data file, with the “capture” column and the “defense” column. </a:t>
            </a:r>
            <a:endParaRPr>
              <a:solidFill>
                <a:srgbClr val="1B212C"/>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None/>
            </a:pPr>
            <a:r>
              <a:rPr lang="en">
                <a:solidFill>
                  <a:schemeClr val="dk1"/>
                </a:solidFill>
              </a:rPr>
              <a:t>We found a pretty significant correlation in capture rate v defense stats, with an r-squared value of .5835.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 As we can see in the graph, most pokemon with a capture rate of 20% or less had defense levels at 120 (out of 200) or higher. The higher the defense stat, the lower the capture rate. </a:t>
            </a:r>
            <a:endParaRPr/>
          </a:p>
          <a:p>
            <a:pPr indent="0" lvl="0" marL="0" rtl="0" algn="l">
              <a:spcBef>
                <a:spcPts val="0"/>
              </a:spcBef>
              <a:spcAft>
                <a:spcPts val="0"/>
              </a:spcAft>
              <a:buNone/>
            </a:pPr>
            <a:r>
              <a:rPr lang="en"/>
              <a:t>This strongly </a:t>
            </a:r>
            <a:r>
              <a:rPr lang="en"/>
              <a:t>supports</a:t>
            </a:r>
            <a:r>
              <a:rPr lang="en"/>
              <a:t> our hypothesis that higher stats are harder to catch.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60eb659cd_0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60eb659c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60eb659c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60eb659c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60eb659c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60eb659c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60eb659c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60eb659c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60eb659cd_0_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60eb659c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696b37d39df026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696b37d39df026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loaded the geodata into gmaps to create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696b37d39df026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696b37d39df026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60eb659c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60eb659c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ryan </a:t>
            </a:r>
            <a:endParaRPr/>
          </a:p>
          <a:p>
            <a:pPr indent="0" lvl="0" marL="0" rtl="0" algn="l">
              <a:spcBef>
                <a:spcPts val="0"/>
              </a:spcBef>
              <a:spcAft>
                <a:spcPts val="0"/>
              </a:spcAft>
              <a:buNone/>
            </a:pPr>
            <a:r>
              <a:rPr lang="en"/>
              <a:t>After I found that the 2nd dataset had geodata, I called them into the gmaps api to chart their physical spawn locations in places with high populations, aka large amounts of players.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60eb659c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60eb659c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 As I  was trying to create relevant maps from the Geodata, I had a lot of questions about the data. With how skewed the data is, it also makes sense that Types with less spawns overall, would have higher average stats.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60eb659c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60eb659c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60eb659c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60eb659c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b</a:t>
            </a:r>
            <a:r>
              <a:rPr lang="en" sz="1000">
                <a:solidFill>
                  <a:schemeClr val="dk1"/>
                </a:solidFill>
              </a:rPr>
              <a:t>ryan</a:t>
            </a:r>
            <a:r>
              <a:rPr i="1" lang="en" sz="1000">
                <a:solidFill>
                  <a:schemeClr val="dk1"/>
                </a:solidFill>
              </a:rPr>
              <a:t>* Discuss any difficulties that arose, and how you dealt with them  * Discuss any additional questions that came up, but which you didn't have time to answer: What would you research next, if you had two more weeks? </a:t>
            </a:r>
            <a:r>
              <a:rPr i="1" lang="en" sz="2000">
                <a:solidFill>
                  <a:srgbClr val="1B212C"/>
                </a:solidFill>
              </a:rPr>
              <a:t> </a:t>
            </a:r>
            <a:endParaRPr i="1" sz="2000">
              <a:solidFill>
                <a:srgbClr val="1B212C"/>
              </a:solidFill>
            </a:endParaRPr>
          </a:p>
          <a:p>
            <a:pPr indent="0" lvl="0" marL="0" rtl="0" algn="l">
              <a:spcBef>
                <a:spcPts val="0"/>
              </a:spcBef>
              <a:spcAft>
                <a:spcPts val="0"/>
              </a:spcAft>
              <a:buNone/>
            </a:pPr>
            <a:r>
              <a:rPr i="1" lang="en" sz="1000">
                <a:solidFill>
                  <a:srgbClr val="1B212C"/>
                </a:solidFill>
              </a:rPr>
              <a:t>Discuss the implications of your findings. This is where you get to have an open-ended discussion about what your findings "mean".</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6696b37d39df026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696b37d39df026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0" lvl="0" marL="0" rtl="0" algn="l">
              <a:spcBef>
                <a:spcPts val="0"/>
              </a:spcBef>
              <a:spcAft>
                <a:spcPts val="0"/>
              </a:spcAft>
              <a:buNone/>
            </a:pPr>
            <a:r>
              <a:rPr lang="en"/>
              <a:t>If we want to look into how hard it is to catch certain type of pokemon, we first need to figure out how to define “hard to catch”. Can you only find specific types of pokemons in certain areas/cities?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some stats more important than others? Each pokemon has a long list of stats- varying by type, skill level, and individual pokemon. These stats include categories like stamina, defense, attack, and “CP” or combat power (which is the aggregate of all the stats).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in Pokemon Go all you can find are the same general pokemon- zubats, rattatas, magikarps, pikachu. Will </a:t>
            </a:r>
            <a:r>
              <a:rPr lang="en"/>
              <a:t>spawning</a:t>
            </a:r>
            <a:r>
              <a:rPr lang="en"/>
              <a:t> cycles, pokemon availability, rarity affect our results at all?</a:t>
            </a:r>
            <a:endParaRPr/>
          </a:p>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457200" lvl="0" marL="0" rtl="0" algn="l">
              <a:spcBef>
                <a:spcPts val="0"/>
              </a:spcBef>
              <a:spcAft>
                <a:spcPts val="0"/>
              </a:spcAft>
              <a:buNone/>
            </a:pPr>
            <a:r>
              <a:rPr lang="en"/>
              <a:t>We search google and kaggle first to find </a:t>
            </a:r>
            <a:r>
              <a:rPr lang="en"/>
              <a:t>interesting</a:t>
            </a:r>
            <a:r>
              <a:rPr lang="en"/>
              <a:t> Pokemon Go Data sets. </a:t>
            </a:r>
            <a:r>
              <a:rPr lang="en">
                <a:solidFill>
                  <a:schemeClr val="dk1"/>
                </a:solidFill>
              </a:rPr>
              <a:t>We found quite a few data sets that gave info about pokemon and maybe a little about stats, but not that we really liked or felt inspired by. </a:t>
            </a:r>
            <a:r>
              <a:rPr lang="en"/>
              <a:t> We finally found one off of Kaggle, and one a site called “data-world”. This first one is fantastic- super descriptive on how it sourced it data, and even gave us columns based on “capture rate” and “spawn rate”. </a:t>
            </a:r>
            <a:endParaRPr/>
          </a:p>
          <a:p>
            <a:pPr indent="457200" lvl="0" marL="0" rtl="0" algn="l">
              <a:spcBef>
                <a:spcPts val="0"/>
              </a:spcBef>
              <a:spcAft>
                <a:spcPts val="0"/>
              </a:spcAft>
              <a:buNone/>
            </a:pPr>
            <a:r>
              <a:rPr lang="en"/>
              <a:t>The second one we found was focused more on actual spawning data in San Francisco, with almost 90k entries of just pokemon with their latitude and longitude.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60eb659c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60eb659c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457200" lvl="0" marL="0" rtl="0" algn="l">
              <a:spcBef>
                <a:spcPts val="0"/>
              </a:spcBef>
              <a:spcAft>
                <a:spcPts val="0"/>
              </a:spcAft>
              <a:buNone/>
            </a:pPr>
            <a:r>
              <a:rPr lang="en"/>
              <a:t>Here’s our first dataset that we found on data-world.com. The data set publisher states that they found most of their data from reddit threads and Kaggle datasets. They specifically sourced from the “The Silph Road” subreddit, where redditor are trying to </a:t>
            </a:r>
            <a:r>
              <a:rPr lang="en"/>
              <a:t>determine</a:t>
            </a:r>
            <a:r>
              <a:rPr lang="en"/>
              <a:t> themselves the possible calculations for stats and capture rates, because Niantic and Nintendo keep their </a:t>
            </a:r>
            <a:r>
              <a:rPr lang="en"/>
              <a:t>code</a:t>
            </a:r>
            <a:r>
              <a:rPr lang="en"/>
              <a:t> pretty well secure. There </a:t>
            </a:r>
            <a:r>
              <a:rPr lang="en"/>
              <a:t>definitely</a:t>
            </a:r>
            <a:r>
              <a:rPr lang="en"/>
              <a:t> is some assumptions made and possible human error. The catch and flee rates were sourced directly from a specific redditor named “The Desert Rain” who had put serious time and effort into </a:t>
            </a:r>
            <a:r>
              <a:rPr lang="en"/>
              <a:t>calculating</a:t>
            </a:r>
            <a:r>
              <a:rPr lang="en"/>
              <a:t> the capture rate. </a:t>
            </a:r>
            <a:endParaRPr/>
          </a:p>
          <a:p>
            <a:pPr indent="457200" lvl="0" marL="0" rtl="0" algn="l">
              <a:spcBef>
                <a:spcPts val="0"/>
              </a:spcBef>
              <a:spcAft>
                <a:spcPts val="0"/>
              </a:spcAft>
              <a:buNone/>
            </a:pPr>
            <a:r>
              <a:rPr lang="en"/>
              <a:t>It lists out the first generation of pokemon, 146 </a:t>
            </a:r>
            <a:r>
              <a:rPr lang="en"/>
              <a:t>individual</a:t>
            </a:r>
            <a:r>
              <a:rPr lang="en"/>
              <a:t> pokemon, and their average: stamina, attack, defense, capture rate, flee rate, spawn chance, combat power, as well as their pokemon type. </a:t>
            </a:r>
            <a:endParaRPr/>
          </a:p>
          <a:p>
            <a:pPr indent="0" lvl="0" marL="0" rtl="0" algn="l">
              <a:spcBef>
                <a:spcPts val="0"/>
              </a:spcBef>
              <a:spcAft>
                <a:spcPts val="0"/>
              </a:spcAft>
              <a:buNone/>
            </a:pPr>
            <a:r>
              <a:rPr lang="en"/>
              <a:t>We really enjoyed how descriptive the data set publisher was on how they sourced their data, and the fact that it had spawn, catch, and flee rates calculated.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60eb659c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60eb659c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457200" lvl="0" marL="0" rtl="0" algn="l">
              <a:spcBef>
                <a:spcPts val="0"/>
              </a:spcBef>
              <a:spcAft>
                <a:spcPts val="0"/>
              </a:spcAft>
              <a:buNone/>
            </a:pPr>
            <a:r>
              <a:rPr lang="en"/>
              <a:t>This second data set wasn’t nearly as descriptive as the previous one. The author pulled the pokemon type, latitude and longitude, and despawn times of the </a:t>
            </a:r>
            <a:r>
              <a:rPr lang="en"/>
              <a:t>pokemon found in the bay area between July 26 to July 28 in 2016. It has 89 thousand entries of pokemons that spawned in those 2 days. It mostly was comprised of pidgeys, zubats, rattatas. </a:t>
            </a:r>
            <a:endParaRPr/>
          </a:p>
          <a:p>
            <a:pPr indent="457200" lvl="0" marL="0" rtl="0" algn="l">
              <a:spcBef>
                <a:spcPts val="0"/>
              </a:spcBef>
              <a:spcAft>
                <a:spcPts val="0"/>
              </a:spcAft>
              <a:buNone/>
            </a:pPr>
            <a:r>
              <a:rPr lang="en"/>
              <a:t>We found this data set a little intimidating, and decided to clean out any possible duplicates, and merge it with the first data set. We were definitely interested in trying to see some real world pokemon go data- which pokemon were often seen, what stats actually showed, and their precise coordinates. I wish we could see more of the data sourcing process like we did in the first data set, but it really inspired us to see actual location data, and we really wanted to have some fun making maps.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60eb659c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60eb659c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0eb659c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60eb659c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Casey</a:t>
            </a:r>
            <a:endParaRPr/>
          </a:p>
          <a:p>
            <a:pPr indent="0" lvl="0" marL="0" rtl="0" algn="l">
              <a:spcBef>
                <a:spcPts val="0"/>
              </a:spcBef>
              <a:spcAft>
                <a:spcPts val="0"/>
              </a:spcAft>
              <a:buNone/>
            </a:pPr>
            <a:r>
              <a:rPr lang="en"/>
              <a:t>Here’s the distribution of pokemon types from the merged data set.</a:t>
            </a:r>
            <a:endParaRPr/>
          </a:p>
          <a:p>
            <a:pPr indent="0" lvl="0" marL="0" rtl="0" algn="l">
              <a:spcBef>
                <a:spcPts val="0"/>
              </a:spcBef>
              <a:spcAft>
                <a:spcPts val="0"/>
              </a:spcAft>
              <a:buNone/>
            </a:pPr>
            <a:r>
              <a:rPr lang="en"/>
              <a:t>I took the “types” and “counts” </a:t>
            </a:r>
            <a:r>
              <a:rPr lang="en"/>
              <a:t>column from our merged dataset, and did a value_counts to list function to make this pie chart.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About 40% of the pokemon are normal type, while poison, bug, and water, take up about about a  third. The other 9 categories take </a:t>
            </a:r>
            <a:r>
              <a:rPr lang="en"/>
              <a:t>up the remainder of the set. Roughly ¼ of all the actual pokemon entries are zubats and pidgeys, both normal type pokemon.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idx="1" type="subTitle"/>
          </p:nvPr>
        </p:nvSpPr>
        <p:spPr>
          <a:xfrm>
            <a:off x="4331975" y="3916175"/>
            <a:ext cx="3982800" cy="5061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sz="2763"/>
              <a:t>Bryan Tang  |  Casey Juergens  |  Vincent Lu</a:t>
            </a:r>
            <a:endParaRPr sz="2763"/>
          </a:p>
        </p:txBody>
      </p:sp>
      <p:pic>
        <p:nvPicPr>
          <p:cNvPr id="135" name="Google Shape;135;p13"/>
          <p:cNvPicPr preferRelativeResize="0"/>
          <p:nvPr/>
        </p:nvPicPr>
        <p:blipFill>
          <a:blip r:embed="rId3">
            <a:alphaModFix/>
          </a:blip>
          <a:stretch>
            <a:fillRect/>
          </a:stretch>
        </p:blipFill>
        <p:spPr>
          <a:xfrm>
            <a:off x="4036125" y="656525"/>
            <a:ext cx="4574499" cy="274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idx="4294967295" type="title"/>
          </p:nvPr>
        </p:nvSpPr>
        <p:spPr>
          <a:xfrm>
            <a:off x="822975" y="1526400"/>
            <a:ext cx="7596600" cy="2090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2"/>
                </a:solidFill>
              </a:rPr>
              <a:t>Is there a relationship between stats and capture rate?</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43550" y="364350"/>
            <a:ext cx="68841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Capture Rate vs. Attack Level</a:t>
            </a:r>
            <a:endParaRPr sz="3500"/>
          </a:p>
        </p:txBody>
      </p:sp>
      <p:sp>
        <p:nvSpPr>
          <p:cNvPr id="197" name="Google Shape;197;p23"/>
          <p:cNvSpPr txBox="1"/>
          <p:nvPr>
            <p:ph idx="1" type="body"/>
          </p:nvPr>
        </p:nvSpPr>
        <p:spPr>
          <a:xfrm>
            <a:off x="5166525" y="1597100"/>
            <a:ext cx="3660300" cy="207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We found a strong negative correlation between higher attack level and higher capture rate. This strongly supports our hypothesis that higher stats leads to lower capture rate. </a:t>
            </a:r>
            <a:endParaRPr/>
          </a:p>
          <a:p>
            <a:pPr indent="0" lvl="0" marL="0" rtl="0" algn="l">
              <a:spcBef>
                <a:spcPts val="1200"/>
              </a:spcBef>
              <a:spcAft>
                <a:spcPts val="0"/>
              </a:spcAft>
              <a:buNone/>
            </a:pPr>
            <a:r>
              <a:rPr lang="en"/>
              <a:t>The r-squared value is: -0.6266260700729032</a:t>
            </a:r>
            <a:endParaRPr/>
          </a:p>
          <a:p>
            <a:pPr indent="0" lvl="0" marL="0" rtl="0" algn="l">
              <a:spcBef>
                <a:spcPts val="1200"/>
              </a:spcBef>
              <a:spcAft>
                <a:spcPts val="1200"/>
              </a:spcAft>
              <a:buNone/>
            </a:pPr>
            <a:r>
              <a:rPr lang="en"/>
              <a:t>The pokemon with a highest capture rate (56%) is a magikarp.</a:t>
            </a:r>
            <a:endParaRPr/>
          </a:p>
        </p:txBody>
      </p:sp>
      <p:pic>
        <p:nvPicPr>
          <p:cNvPr id="198" name="Google Shape;198;p23"/>
          <p:cNvPicPr preferRelativeResize="0"/>
          <p:nvPr/>
        </p:nvPicPr>
        <p:blipFill>
          <a:blip r:embed="rId3">
            <a:alphaModFix/>
          </a:blip>
          <a:stretch>
            <a:fillRect/>
          </a:stretch>
        </p:blipFill>
        <p:spPr>
          <a:xfrm>
            <a:off x="7321450" y="3481950"/>
            <a:ext cx="1343975" cy="1575000"/>
          </a:xfrm>
          <a:prstGeom prst="rect">
            <a:avLst/>
          </a:prstGeom>
          <a:noFill/>
          <a:ln>
            <a:noFill/>
          </a:ln>
        </p:spPr>
      </p:pic>
      <p:pic>
        <p:nvPicPr>
          <p:cNvPr id="199" name="Google Shape;199;p23"/>
          <p:cNvPicPr preferRelativeResize="0"/>
          <p:nvPr/>
        </p:nvPicPr>
        <p:blipFill rotWithShape="1">
          <a:blip r:embed="rId4">
            <a:alphaModFix/>
          </a:blip>
          <a:srcRect b="-11760" l="30350" r="-30350" t="11760"/>
          <a:stretch/>
        </p:blipFill>
        <p:spPr>
          <a:xfrm>
            <a:off x="568000" y="1466600"/>
            <a:ext cx="4114800" cy="2743200"/>
          </a:xfrm>
          <a:prstGeom prst="rect">
            <a:avLst/>
          </a:prstGeom>
          <a:noFill/>
          <a:ln>
            <a:noFill/>
          </a:ln>
        </p:spPr>
      </p:pic>
      <p:sp>
        <p:nvSpPr>
          <p:cNvPr id="200" name="Google Shape;200;p23"/>
          <p:cNvSpPr txBox="1"/>
          <p:nvPr/>
        </p:nvSpPr>
        <p:spPr>
          <a:xfrm>
            <a:off x="1952275" y="2342725"/>
            <a:ext cx="465600" cy="42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01" name="Google Shape;201;p23"/>
          <p:cNvPicPr preferRelativeResize="0"/>
          <p:nvPr/>
        </p:nvPicPr>
        <p:blipFill>
          <a:blip r:embed="rId5">
            <a:alphaModFix/>
          </a:blip>
          <a:stretch>
            <a:fillRect/>
          </a:stretch>
        </p:blipFill>
        <p:spPr>
          <a:xfrm>
            <a:off x="771950" y="1522600"/>
            <a:ext cx="4114800" cy="274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idx="1" type="body"/>
          </p:nvPr>
        </p:nvSpPr>
        <p:spPr>
          <a:xfrm>
            <a:off x="764400" y="1769325"/>
            <a:ext cx="4093800" cy="18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seems to be a small, but notable, negative correlation between stamina and and capture rate. </a:t>
            </a:r>
            <a:endParaRPr/>
          </a:p>
          <a:p>
            <a:pPr indent="0" lvl="0" marL="0" rtl="0" algn="l">
              <a:spcBef>
                <a:spcPts val="1200"/>
              </a:spcBef>
              <a:spcAft>
                <a:spcPts val="0"/>
              </a:spcAft>
              <a:buNone/>
            </a:pPr>
            <a:r>
              <a:rPr lang="en"/>
              <a:t>The r-squared value is: -0.4863638544217492</a:t>
            </a:r>
            <a:endParaRPr/>
          </a:p>
          <a:p>
            <a:pPr indent="0" lvl="0" marL="0" rtl="0" algn="l">
              <a:spcBef>
                <a:spcPts val="1200"/>
              </a:spcBef>
              <a:spcAft>
                <a:spcPts val="1200"/>
              </a:spcAft>
              <a:buNone/>
            </a:pPr>
            <a:r>
              <a:rPr lang="en"/>
              <a:t>There is an interesting outlier with 500 stamina and a capture rate of .16. This happens to be a Chansey, which is a normal type pokemon. </a:t>
            </a:r>
            <a:endParaRPr/>
          </a:p>
        </p:txBody>
      </p:sp>
      <p:sp>
        <p:nvSpPr>
          <p:cNvPr id="207" name="Google Shape;207;p24"/>
          <p:cNvSpPr txBox="1"/>
          <p:nvPr>
            <p:ph type="title"/>
          </p:nvPr>
        </p:nvSpPr>
        <p:spPr>
          <a:xfrm>
            <a:off x="1080850" y="297275"/>
            <a:ext cx="68841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Capture Rate vs. Stamina</a:t>
            </a:r>
            <a:endParaRPr sz="3500"/>
          </a:p>
        </p:txBody>
      </p:sp>
      <p:pic>
        <p:nvPicPr>
          <p:cNvPr id="208" name="Google Shape;208;p24"/>
          <p:cNvPicPr preferRelativeResize="0"/>
          <p:nvPr/>
        </p:nvPicPr>
        <p:blipFill>
          <a:blip r:embed="rId3">
            <a:alphaModFix/>
          </a:blip>
          <a:stretch>
            <a:fillRect/>
          </a:stretch>
        </p:blipFill>
        <p:spPr>
          <a:xfrm>
            <a:off x="439488" y="3601000"/>
            <a:ext cx="1456724" cy="1294649"/>
          </a:xfrm>
          <a:prstGeom prst="rect">
            <a:avLst/>
          </a:prstGeom>
          <a:noFill/>
          <a:ln>
            <a:noFill/>
          </a:ln>
        </p:spPr>
      </p:pic>
      <p:pic>
        <p:nvPicPr>
          <p:cNvPr id="209" name="Google Shape;209;p24"/>
          <p:cNvPicPr preferRelativeResize="0"/>
          <p:nvPr/>
        </p:nvPicPr>
        <p:blipFill>
          <a:blip r:embed="rId4">
            <a:alphaModFix/>
          </a:blip>
          <a:stretch>
            <a:fillRect/>
          </a:stretch>
        </p:blipFill>
        <p:spPr>
          <a:xfrm>
            <a:off x="4967125" y="1518975"/>
            <a:ext cx="3836750" cy="2557833"/>
          </a:xfrm>
          <a:prstGeom prst="rect">
            <a:avLst/>
          </a:prstGeom>
          <a:noFill/>
          <a:ln>
            <a:noFill/>
          </a:ln>
        </p:spPr>
      </p:pic>
      <p:pic>
        <p:nvPicPr>
          <p:cNvPr id="210" name="Google Shape;210;p24"/>
          <p:cNvPicPr preferRelativeResize="0"/>
          <p:nvPr/>
        </p:nvPicPr>
        <p:blipFill>
          <a:blip r:embed="rId5">
            <a:alphaModFix/>
          </a:blip>
          <a:stretch>
            <a:fillRect/>
          </a:stretch>
        </p:blipFill>
        <p:spPr>
          <a:xfrm>
            <a:off x="4967113" y="1615775"/>
            <a:ext cx="3796837" cy="253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5"/>
          <p:cNvPicPr preferRelativeResize="0"/>
          <p:nvPr/>
        </p:nvPicPr>
        <p:blipFill>
          <a:blip r:embed="rId3">
            <a:alphaModFix/>
          </a:blip>
          <a:stretch>
            <a:fillRect/>
          </a:stretch>
        </p:blipFill>
        <p:spPr>
          <a:xfrm>
            <a:off x="753525" y="1522550"/>
            <a:ext cx="4467475" cy="2978325"/>
          </a:xfrm>
          <a:prstGeom prst="rect">
            <a:avLst/>
          </a:prstGeom>
          <a:noFill/>
          <a:ln>
            <a:noFill/>
          </a:ln>
        </p:spPr>
      </p:pic>
      <p:sp>
        <p:nvSpPr>
          <p:cNvPr id="216" name="Google Shape;216;p25"/>
          <p:cNvSpPr txBox="1"/>
          <p:nvPr/>
        </p:nvSpPr>
        <p:spPr>
          <a:xfrm>
            <a:off x="1124975" y="360550"/>
            <a:ext cx="7067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latin typeface="Montserrat"/>
                <a:ea typeface="Montserrat"/>
                <a:cs typeface="Montserrat"/>
                <a:sym typeface="Montserrat"/>
              </a:rPr>
              <a:t>Capture Rate vs. Defense</a:t>
            </a:r>
            <a:endParaRPr/>
          </a:p>
        </p:txBody>
      </p:sp>
      <p:sp>
        <p:nvSpPr>
          <p:cNvPr id="217" name="Google Shape;217;p25"/>
          <p:cNvSpPr txBox="1"/>
          <p:nvPr>
            <p:ph idx="1" type="body"/>
          </p:nvPr>
        </p:nvSpPr>
        <p:spPr>
          <a:xfrm>
            <a:off x="5394100" y="1870500"/>
            <a:ext cx="3634500" cy="2457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We found a strong negative correlation between higher defense level and higher capture rate. </a:t>
            </a:r>
            <a:endParaRPr/>
          </a:p>
          <a:p>
            <a:pPr indent="0" lvl="0" marL="0" rtl="0" algn="l">
              <a:spcBef>
                <a:spcPts val="1200"/>
              </a:spcBef>
              <a:spcAft>
                <a:spcPts val="0"/>
              </a:spcAft>
              <a:buNone/>
            </a:pPr>
            <a:r>
              <a:rPr lang="en"/>
              <a:t>The r-squared value is: -</a:t>
            </a:r>
            <a:r>
              <a:rPr lang="en"/>
              <a:t>0.5835128937875973</a:t>
            </a:r>
            <a:endParaRPr/>
          </a:p>
          <a:p>
            <a:pPr indent="0" lvl="0" marL="0" rtl="0" algn="l">
              <a:spcBef>
                <a:spcPts val="1200"/>
              </a:spcBef>
              <a:spcAft>
                <a:spcPts val="0"/>
              </a:spcAft>
              <a:buNone/>
            </a:pPr>
            <a:r>
              <a:rPr lang="en"/>
              <a:t>This is very similar to the graph we saw in capture rate vs defense as well, and very definitively supports our hypothesis.</a:t>
            </a:r>
            <a:endParaRPr/>
          </a:p>
          <a:p>
            <a:pPr indent="0" lvl="0" marL="0" rtl="0" algn="l">
              <a:spcBef>
                <a:spcPts val="1200"/>
              </a:spcBef>
              <a:spcAft>
                <a:spcPts val="1200"/>
              </a:spcAft>
              <a:buNone/>
            </a:pPr>
            <a:r>
              <a:t/>
            </a:r>
            <a:endParaRPr/>
          </a:p>
        </p:txBody>
      </p:sp>
      <p:pic>
        <p:nvPicPr>
          <p:cNvPr id="218" name="Google Shape;218;p25"/>
          <p:cNvPicPr preferRelativeResize="0"/>
          <p:nvPr/>
        </p:nvPicPr>
        <p:blipFill>
          <a:blip r:embed="rId4">
            <a:alphaModFix/>
          </a:blip>
          <a:stretch>
            <a:fillRect/>
          </a:stretch>
        </p:blipFill>
        <p:spPr>
          <a:xfrm>
            <a:off x="787300" y="1461150"/>
            <a:ext cx="41148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Does Pokemon Type Relate to Capture Rate?</a:t>
            </a:r>
            <a:endParaRPr>
              <a:solidFill>
                <a:schemeClr val="lt2"/>
              </a:solidFill>
            </a:endParaRPr>
          </a:p>
        </p:txBody>
      </p:sp>
      <p:cxnSp>
        <p:nvCxnSpPr>
          <p:cNvPr id="224" name="Google Shape;224;p26"/>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41643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EFEFE"/>
                </a:solidFill>
              </a:rPr>
              <a:t>Primary Type vs Average Spawn Chance</a:t>
            </a:r>
            <a:endParaRPr>
              <a:solidFill>
                <a:srgbClr val="FEFEFE"/>
              </a:solidFill>
            </a:endParaRPr>
          </a:p>
        </p:txBody>
      </p:sp>
      <p:sp>
        <p:nvSpPr>
          <p:cNvPr id="230" name="Google Shape;230;p27"/>
          <p:cNvSpPr txBox="1"/>
          <p:nvPr>
            <p:ph idx="1" type="body"/>
          </p:nvPr>
        </p:nvSpPr>
        <p:spPr>
          <a:xfrm>
            <a:off x="394500" y="14753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EFEFE"/>
                </a:solidFill>
              </a:rPr>
              <a:t>Normal type pokemon had the highest spawn chance. This makes sense because they were a  majority of the pokemon (40%) compared to total pokemon.</a:t>
            </a:r>
            <a:endParaRPr>
              <a:solidFill>
                <a:srgbClr val="FEFEFE"/>
              </a:solidFill>
            </a:endParaRPr>
          </a:p>
          <a:p>
            <a:pPr indent="0" lvl="0" marL="0" rtl="0" algn="l">
              <a:spcBef>
                <a:spcPts val="1200"/>
              </a:spcBef>
              <a:spcAft>
                <a:spcPts val="0"/>
              </a:spcAft>
              <a:buNone/>
            </a:pPr>
            <a:r>
              <a:rPr lang="en">
                <a:solidFill>
                  <a:srgbClr val="FEFEFE"/>
                </a:solidFill>
              </a:rPr>
              <a:t>Dragon type pokemon were the rarest. This may be because there are only 2 dragon types that appear in the wild.</a:t>
            </a:r>
            <a:endParaRPr>
              <a:solidFill>
                <a:srgbClr val="FEFEFE"/>
              </a:solidFill>
            </a:endParaRPr>
          </a:p>
          <a:p>
            <a:pPr indent="0" lvl="0" marL="0" rtl="0" algn="l">
              <a:spcBef>
                <a:spcPts val="1200"/>
              </a:spcBef>
              <a:spcAft>
                <a:spcPts val="1200"/>
              </a:spcAft>
              <a:buNone/>
            </a:pPr>
            <a:r>
              <a:t/>
            </a:r>
            <a:endParaRPr>
              <a:solidFill>
                <a:srgbClr val="FEFEFE"/>
              </a:solidFill>
            </a:endParaRPr>
          </a:p>
        </p:txBody>
      </p:sp>
      <p:pic>
        <p:nvPicPr>
          <p:cNvPr id="231" name="Google Shape;231;p27"/>
          <p:cNvPicPr preferRelativeResize="0"/>
          <p:nvPr/>
        </p:nvPicPr>
        <p:blipFill>
          <a:blip r:embed="rId3">
            <a:alphaModFix/>
          </a:blip>
          <a:stretch>
            <a:fillRect/>
          </a:stretch>
        </p:blipFill>
        <p:spPr>
          <a:xfrm>
            <a:off x="1013925" y="3342200"/>
            <a:ext cx="2095925" cy="1676750"/>
          </a:xfrm>
          <a:prstGeom prst="rect">
            <a:avLst/>
          </a:prstGeom>
          <a:noFill/>
          <a:ln>
            <a:noFill/>
          </a:ln>
        </p:spPr>
      </p:pic>
      <p:pic>
        <p:nvPicPr>
          <p:cNvPr id="232" name="Google Shape;232;p27"/>
          <p:cNvPicPr preferRelativeResize="0"/>
          <p:nvPr/>
        </p:nvPicPr>
        <p:blipFill>
          <a:blip r:embed="rId4">
            <a:alphaModFix/>
          </a:blip>
          <a:stretch>
            <a:fillRect/>
          </a:stretch>
        </p:blipFill>
        <p:spPr>
          <a:xfrm>
            <a:off x="4085313" y="1063887"/>
            <a:ext cx="1757986" cy="3386825"/>
          </a:xfrm>
          <a:prstGeom prst="rect">
            <a:avLst/>
          </a:prstGeom>
          <a:noFill/>
          <a:ln>
            <a:noFill/>
          </a:ln>
        </p:spPr>
      </p:pic>
      <p:pic>
        <p:nvPicPr>
          <p:cNvPr id="233" name="Google Shape;233;p27"/>
          <p:cNvPicPr preferRelativeResize="0"/>
          <p:nvPr/>
        </p:nvPicPr>
        <p:blipFill>
          <a:blip r:embed="rId5">
            <a:alphaModFix/>
          </a:blip>
          <a:stretch>
            <a:fillRect/>
          </a:stretch>
        </p:blipFill>
        <p:spPr>
          <a:xfrm>
            <a:off x="5843300" y="1475350"/>
            <a:ext cx="3221699" cy="225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28"/>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Type vs Average CP</a:t>
            </a:r>
            <a:endParaRPr/>
          </a:p>
        </p:txBody>
      </p:sp>
      <p:sp>
        <p:nvSpPr>
          <p:cNvPr id="239" name="Google Shape;239;p28"/>
          <p:cNvSpPr txBox="1"/>
          <p:nvPr>
            <p:ph idx="1" type="body"/>
          </p:nvPr>
        </p:nvSpPr>
        <p:spPr>
          <a:xfrm>
            <a:off x="88175" y="152450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chemeClr val="dk1"/>
                </a:highlight>
              </a:rPr>
              <a:t>Ice type pokemon had the highest average CP, and poison type had the lowest. </a:t>
            </a:r>
            <a:endParaRPr>
              <a:highlight>
                <a:schemeClr val="dk1"/>
              </a:highlight>
            </a:endParaRPr>
          </a:p>
          <a:p>
            <a:pPr indent="0" lvl="0" marL="0" rtl="0" algn="l">
              <a:spcBef>
                <a:spcPts val="1200"/>
              </a:spcBef>
              <a:spcAft>
                <a:spcPts val="0"/>
              </a:spcAft>
              <a:buNone/>
            </a:pPr>
            <a:r>
              <a:rPr lang="en">
                <a:highlight>
                  <a:schemeClr val="dk1"/>
                </a:highlight>
              </a:rPr>
              <a:t>With our hypothesis, this dataset should show that Ice pokemon are the hardest to catch, while poison types are the easiest to catch.</a:t>
            </a:r>
            <a:endParaRPr>
              <a:highlight>
                <a:schemeClr val="dk1"/>
              </a:highlight>
            </a:endParaRPr>
          </a:p>
          <a:p>
            <a:pPr indent="0" lvl="0" marL="0" rtl="0" algn="l">
              <a:spcBef>
                <a:spcPts val="1200"/>
              </a:spcBef>
              <a:spcAft>
                <a:spcPts val="1200"/>
              </a:spcAft>
              <a:buNone/>
            </a:pPr>
            <a:r>
              <a:t/>
            </a:r>
            <a:endParaRPr>
              <a:highlight>
                <a:schemeClr val="dk1"/>
              </a:highlight>
            </a:endParaRPr>
          </a:p>
        </p:txBody>
      </p:sp>
      <p:pic>
        <p:nvPicPr>
          <p:cNvPr id="240" name="Google Shape;240;p28"/>
          <p:cNvPicPr preferRelativeResize="0"/>
          <p:nvPr/>
        </p:nvPicPr>
        <p:blipFill>
          <a:blip r:embed="rId3">
            <a:alphaModFix/>
          </a:blip>
          <a:stretch>
            <a:fillRect/>
          </a:stretch>
        </p:blipFill>
        <p:spPr>
          <a:xfrm>
            <a:off x="776657" y="2805400"/>
            <a:ext cx="2540594" cy="2415900"/>
          </a:xfrm>
          <a:prstGeom prst="rect">
            <a:avLst/>
          </a:prstGeom>
          <a:noFill/>
          <a:ln>
            <a:noFill/>
          </a:ln>
        </p:spPr>
      </p:pic>
      <p:pic>
        <p:nvPicPr>
          <p:cNvPr id="241" name="Google Shape;241;p28"/>
          <p:cNvPicPr preferRelativeResize="0"/>
          <p:nvPr/>
        </p:nvPicPr>
        <p:blipFill rotWithShape="1">
          <a:blip r:embed="rId4">
            <a:alphaModFix/>
          </a:blip>
          <a:srcRect b="0" l="12366" r="9951" t="1671"/>
          <a:stretch/>
        </p:blipFill>
        <p:spPr>
          <a:xfrm>
            <a:off x="3887075" y="1021500"/>
            <a:ext cx="1689700" cy="3421924"/>
          </a:xfrm>
          <a:prstGeom prst="rect">
            <a:avLst/>
          </a:prstGeom>
          <a:noFill/>
          <a:ln>
            <a:noFill/>
          </a:ln>
        </p:spPr>
      </p:pic>
      <p:pic>
        <p:nvPicPr>
          <p:cNvPr id="242" name="Google Shape;242;p28"/>
          <p:cNvPicPr preferRelativeResize="0"/>
          <p:nvPr/>
        </p:nvPicPr>
        <p:blipFill>
          <a:blip r:embed="rId5">
            <a:alphaModFix/>
          </a:blip>
          <a:stretch>
            <a:fillRect/>
          </a:stretch>
        </p:blipFill>
        <p:spPr>
          <a:xfrm>
            <a:off x="5576783" y="1446700"/>
            <a:ext cx="3451293" cy="241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EFEFE"/>
                </a:solidFill>
              </a:rPr>
              <a:t>Primary Type vs Average Capture Rate</a:t>
            </a:r>
            <a:endParaRPr>
              <a:solidFill>
                <a:srgbClr val="FEFEFE"/>
              </a:solidFill>
            </a:endParaRPr>
          </a:p>
        </p:txBody>
      </p:sp>
      <p:sp>
        <p:nvSpPr>
          <p:cNvPr id="248" name="Google Shape;248;p29"/>
          <p:cNvSpPr txBox="1"/>
          <p:nvPr>
            <p:ph idx="1" type="body"/>
          </p:nvPr>
        </p:nvSpPr>
        <p:spPr>
          <a:xfrm>
            <a:off x="144200" y="1436075"/>
            <a:ext cx="3798900" cy="2415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rgbClr val="FEFEFE"/>
                </a:solidFill>
              </a:rPr>
              <a:t>However, water type pokemon had the highest capture rate and fairy type pokemon had the lowest.</a:t>
            </a:r>
            <a:endParaRPr>
              <a:solidFill>
                <a:srgbClr val="FEFEFE"/>
              </a:solidFill>
            </a:endParaRPr>
          </a:p>
          <a:p>
            <a:pPr indent="0" lvl="0" marL="0" rtl="0" algn="l">
              <a:spcBef>
                <a:spcPts val="1200"/>
              </a:spcBef>
              <a:spcAft>
                <a:spcPts val="0"/>
              </a:spcAft>
              <a:buNone/>
            </a:pPr>
            <a:r>
              <a:rPr lang="en">
                <a:solidFill>
                  <a:srgbClr val="FEFEFE"/>
                </a:solidFill>
              </a:rPr>
              <a:t>Data for water types may be skewed because water types </a:t>
            </a:r>
            <a:r>
              <a:rPr lang="en">
                <a:solidFill>
                  <a:srgbClr val="FEFEFE"/>
                </a:solidFill>
              </a:rPr>
              <a:t>receive</a:t>
            </a:r>
            <a:r>
              <a:rPr lang="en">
                <a:solidFill>
                  <a:srgbClr val="FEFEFE"/>
                </a:solidFill>
              </a:rPr>
              <a:t> an </a:t>
            </a:r>
            <a:r>
              <a:rPr lang="en">
                <a:solidFill>
                  <a:srgbClr val="FEFEFE"/>
                </a:solidFill>
              </a:rPr>
              <a:t>environmental bonus. They are more likely to appear near bodies of water.</a:t>
            </a:r>
            <a:endParaRPr>
              <a:solidFill>
                <a:srgbClr val="FEFEFE"/>
              </a:solidFill>
            </a:endParaRPr>
          </a:p>
          <a:p>
            <a:pPr indent="0" lvl="0" marL="0" rtl="0" algn="l">
              <a:spcBef>
                <a:spcPts val="1200"/>
              </a:spcBef>
              <a:spcAft>
                <a:spcPts val="0"/>
              </a:spcAft>
              <a:buNone/>
            </a:pPr>
            <a:r>
              <a:rPr lang="en">
                <a:solidFill>
                  <a:srgbClr val="FEFEFE"/>
                </a:solidFill>
              </a:rPr>
              <a:t>Interesting to note that fairy types have </a:t>
            </a:r>
            <a:r>
              <a:rPr lang="en">
                <a:solidFill>
                  <a:srgbClr val="FEFEFE"/>
                </a:solidFill>
              </a:rPr>
              <a:t>the lowest capture rate despite being 3rd from last in terms of average CP.</a:t>
            </a:r>
            <a:endParaRPr>
              <a:solidFill>
                <a:srgbClr val="FEFEFE"/>
              </a:solidFill>
            </a:endParaRPr>
          </a:p>
          <a:p>
            <a:pPr indent="0" lvl="0" marL="0" rtl="0" algn="l">
              <a:spcBef>
                <a:spcPts val="1200"/>
              </a:spcBef>
              <a:spcAft>
                <a:spcPts val="1200"/>
              </a:spcAft>
              <a:buNone/>
            </a:pPr>
            <a:r>
              <a:t/>
            </a:r>
            <a:endParaRPr>
              <a:solidFill>
                <a:srgbClr val="FEFEFE"/>
              </a:solidFill>
            </a:endParaRPr>
          </a:p>
        </p:txBody>
      </p:sp>
      <p:pic>
        <p:nvPicPr>
          <p:cNvPr id="249" name="Google Shape;249;p29"/>
          <p:cNvPicPr preferRelativeResize="0"/>
          <p:nvPr/>
        </p:nvPicPr>
        <p:blipFill>
          <a:blip r:embed="rId3">
            <a:alphaModFix/>
          </a:blip>
          <a:stretch>
            <a:fillRect/>
          </a:stretch>
        </p:blipFill>
        <p:spPr>
          <a:xfrm>
            <a:off x="3910825" y="1265525"/>
            <a:ext cx="1800750" cy="3569901"/>
          </a:xfrm>
          <a:prstGeom prst="rect">
            <a:avLst/>
          </a:prstGeom>
          <a:noFill/>
          <a:ln>
            <a:noFill/>
          </a:ln>
        </p:spPr>
      </p:pic>
      <p:pic>
        <p:nvPicPr>
          <p:cNvPr id="250" name="Google Shape;250;p29"/>
          <p:cNvPicPr preferRelativeResize="0"/>
          <p:nvPr/>
        </p:nvPicPr>
        <p:blipFill>
          <a:blip r:embed="rId4">
            <a:alphaModFix/>
          </a:blip>
          <a:stretch>
            <a:fillRect/>
          </a:stretch>
        </p:blipFill>
        <p:spPr>
          <a:xfrm>
            <a:off x="1103763" y="3263725"/>
            <a:ext cx="1879775" cy="1879775"/>
          </a:xfrm>
          <a:prstGeom prst="rect">
            <a:avLst/>
          </a:prstGeom>
          <a:noFill/>
          <a:ln>
            <a:noFill/>
          </a:ln>
        </p:spPr>
      </p:pic>
      <p:pic>
        <p:nvPicPr>
          <p:cNvPr id="251" name="Google Shape;251;p29"/>
          <p:cNvPicPr preferRelativeResize="0"/>
          <p:nvPr/>
        </p:nvPicPr>
        <p:blipFill rotWithShape="1">
          <a:blip r:embed="rId5">
            <a:alphaModFix/>
          </a:blip>
          <a:srcRect b="0" l="740" r="-739" t="0"/>
          <a:stretch/>
        </p:blipFill>
        <p:spPr>
          <a:xfrm>
            <a:off x="5711575" y="1738825"/>
            <a:ext cx="3346900" cy="234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idx="4294967295" type="title"/>
          </p:nvPr>
        </p:nvSpPr>
        <p:spPr>
          <a:xfrm>
            <a:off x="643125" y="1701525"/>
            <a:ext cx="7596600" cy="761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Is there a relationship between GeoData and Combat Power?</a:t>
            </a:r>
            <a:endParaRPr>
              <a:solidFill>
                <a:schemeClr val="lt2"/>
              </a:solidFill>
            </a:endParaRPr>
          </a:p>
        </p:txBody>
      </p:sp>
      <p:cxnSp>
        <p:nvCxnSpPr>
          <p:cNvPr id="257" name="Google Shape;257;p3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3" name="Google Shape;263;p31"/>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31"/>
          <p:cNvPicPr preferRelativeResize="0"/>
          <p:nvPr/>
        </p:nvPicPr>
        <p:blipFill>
          <a:blip r:embed="rId3">
            <a:alphaModFix/>
          </a:blip>
          <a:stretch>
            <a:fillRect/>
          </a:stretch>
        </p:blipFill>
        <p:spPr>
          <a:xfrm>
            <a:off x="336375" y="304300"/>
            <a:ext cx="6181124" cy="4297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543850" y="16155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t>Hypothesis</a:t>
            </a:r>
            <a:endParaRPr sz="3100"/>
          </a:p>
        </p:txBody>
      </p:sp>
      <p:sp>
        <p:nvSpPr>
          <p:cNvPr id="141" name="Google Shape;141;p14"/>
          <p:cNvSpPr txBox="1"/>
          <p:nvPr/>
        </p:nvSpPr>
        <p:spPr>
          <a:xfrm>
            <a:off x="1977600" y="2966325"/>
            <a:ext cx="3928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600"/>
              </a:spcAft>
              <a:buNone/>
            </a:pPr>
            <a:r>
              <a:rPr lang="en" sz="2100">
                <a:solidFill>
                  <a:srgbClr val="3494BA"/>
                </a:solidFill>
              </a:rPr>
              <a:t>Are pokemon with the highest stats the hardest to catch?</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2"/>
          <p:cNvPicPr preferRelativeResize="0"/>
          <p:nvPr/>
        </p:nvPicPr>
        <p:blipFill>
          <a:blip r:embed="rId3">
            <a:alphaModFix/>
          </a:blip>
          <a:stretch>
            <a:fillRect/>
          </a:stretch>
        </p:blipFill>
        <p:spPr>
          <a:xfrm>
            <a:off x="178013" y="1311087"/>
            <a:ext cx="8787976" cy="2521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3"/>
          <p:cNvPicPr preferRelativeResize="0"/>
          <p:nvPr/>
        </p:nvPicPr>
        <p:blipFill>
          <a:blip r:embed="rId3">
            <a:alphaModFix/>
          </a:blip>
          <a:stretch>
            <a:fillRect/>
          </a:stretch>
        </p:blipFill>
        <p:spPr>
          <a:xfrm>
            <a:off x="3475050" y="2423675"/>
            <a:ext cx="5624826" cy="2528525"/>
          </a:xfrm>
          <a:prstGeom prst="rect">
            <a:avLst/>
          </a:prstGeom>
          <a:noFill/>
          <a:ln>
            <a:noFill/>
          </a:ln>
        </p:spPr>
      </p:pic>
      <p:sp>
        <p:nvSpPr>
          <p:cNvPr id="275" name="Google Shape;275;p33"/>
          <p:cNvSpPr txBox="1"/>
          <p:nvPr/>
        </p:nvSpPr>
        <p:spPr>
          <a:xfrm>
            <a:off x="1721575" y="276300"/>
            <a:ext cx="6121200" cy="71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6" name="Google Shape;276;p33"/>
          <p:cNvSpPr txBox="1"/>
          <p:nvPr/>
        </p:nvSpPr>
        <p:spPr>
          <a:xfrm>
            <a:off x="1296500" y="212550"/>
            <a:ext cx="671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GMAPS API Visualization of Distribution vs GeoLocation</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77" name="Google Shape;277;p33"/>
          <p:cNvSpPr txBox="1"/>
          <p:nvPr/>
        </p:nvSpPr>
        <p:spPr>
          <a:xfrm>
            <a:off x="1242250" y="773900"/>
            <a:ext cx="6121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Our map shows that even </a:t>
            </a:r>
            <a:r>
              <a:rPr lang="en">
                <a:solidFill>
                  <a:srgbClr val="FFFFFF"/>
                </a:solidFill>
                <a:latin typeface="Lato"/>
                <a:ea typeface="Lato"/>
                <a:cs typeface="Lato"/>
                <a:sym typeface="Lato"/>
              </a:rPr>
              <a:t>though Dragon-type pokemon have the lowest spawn chance and are less than one percent of the total population, they appear to occur frequently due to geographic bonuses compared to other Types with similar spawn chance/capture rates such as Ice and Electric Types.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278" name="Google Shape;278;p33"/>
          <p:cNvPicPr preferRelativeResize="0"/>
          <p:nvPr/>
        </p:nvPicPr>
        <p:blipFill>
          <a:blip r:embed="rId4">
            <a:alphaModFix/>
          </a:blip>
          <a:stretch>
            <a:fillRect/>
          </a:stretch>
        </p:blipFill>
        <p:spPr>
          <a:xfrm>
            <a:off x="43650" y="3187350"/>
            <a:ext cx="3431405" cy="1764850"/>
          </a:xfrm>
          <a:prstGeom prst="rect">
            <a:avLst/>
          </a:prstGeom>
          <a:noFill/>
          <a:ln>
            <a:noFill/>
          </a:ln>
        </p:spPr>
      </p:pic>
      <p:sp>
        <p:nvSpPr>
          <p:cNvPr id="279" name="Google Shape;279;p33"/>
          <p:cNvSpPr txBox="1"/>
          <p:nvPr/>
        </p:nvSpPr>
        <p:spPr>
          <a:xfrm>
            <a:off x="249575" y="2571750"/>
            <a:ext cx="276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Distribution of Ice Type Pokemon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80" name="Google Shape;280;p33"/>
          <p:cNvSpPr txBox="1"/>
          <p:nvPr/>
        </p:nvSpPr>
        <p:spPr>
          <a:xfrm>
            <a:off x="3721975" y="1975213"/>
            <a:ext cx="62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Lato"/>
                <a:ea typeface="Lato"/>
                <a:cs typeface="Lato"/>
                <a:sym typeface="Lato"/>
              </a:rPr>
              <a:t>Distribution of Dragon Type Pokemon</a:t>
            </a:r>
            <a:endParaRPr>
              <a:solidFill>
                <a:srgbClr val="FEFEFE"/>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4"/>
          <p:cNvPicPr preferRelativeResize="0"/>
          <p:nvPr/>
        </p:nvPicPr>
        <p:blipFill>
          <a:blip r:embed="rId3">
            <a:alphaModFix/>
          </a:blip>
          <a:stretch>
            <a:fillRect/>
          </a:stretch>
        </p:blipFill>
        <p:spPr>
          <a:xfrm>
            <a:off x="390650" y="1049000"/>
            <a:ext cx="3884326" cy="3762875"/>
          </a:xfrm>
          <a:prstGeom prst="rect">
            <a:avLst/>
          </a:prstGeom>
          <a:noFill/>
          <a:ln>
            <a:noFill/>
          </a:ln>
        </p:spPr>
      </p:pic>
      <p:sp>
        <p:nvSpPr>
          <p:cNvPr id="286" name="Google Shape;286;p34"/>
          <p:cNvSpPr txBox="1"/>
          <p:nvPr/>
        </p:nvSpPr>
        <p:spPr>
          <a:xfrm>
            <a:off x="1085125" y="694500"/>
            <a:ext cx="30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Lato"/>
                <a:ea typeface="Lato"/>
                <a:cs typeface="Lato"/>
                <a:sym typeface="Lato"/>
              </a:rPr>
              <a:t>Distribution of Species by Type</a:t>
            </a:r>
            <a:endParaRPr>
              <a:solidFill>
                <a:srgbClr val="FEFEFE"/>
              </a:solidFill>
              <a:latin typeface="Lato"/>
              <a:ea typeface="Lato"/>
              <a:cs typeface="Lato"/>
              <a:sym typeface="Lato"/>
            </a:endParaRPr>
          </a:p>
        </p:txBody>
      </p:sp>
      <p:sp>
        <p:nvSpPr>
          <p:cNvPr id="287" name="Google Shape;287;p34"/>
          <p:cNvSpPr txBox="1"/>
          <p:nvPr/>
        </p:nvSpPr>
        <p:spPr>
          <a:xfrm>
            <a:off x="-2029175" y="4253700"/>
            <a:ext cx="6250200" cy="72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8" name="Google Shape;288;p34"/>
          <p:cNvSpPr txBox="1"/>
          <p:nvPr/>
        </p:nvSpPr>
        <p:spPr>
          <a:xfrm>
            <a:off x="651075" y="78900"/>
            <a:ext cx="538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Lato"/>
                <a:ea typeface="Lato"/>
                <a:cs typeface="Lato"/>
                <a:sym typeface="Lato"/>
              </a:rPr>
              <a:t>Is the </a:t>
            </a:r>
            <a:r>
              <a:rPr lang="en">
                <a:solidFill>
                  <a:srgbClr val="FEFEFE"/>
                </a:solidFill>
                <a:latin typeface="Lato"/>
                <a:ea typeface="Lato"/>
                <a:cs typeface="Lato"/>
                <a:sym typeface="Lato"/>
              </a:rPr>
              <a:t>distribution</a:t>
            </a:r>
            <a:r>
              <a:rPr lang="en">
                <a:solidFill>
                  <a:srgbClr val="FEFEFE"/>
                </a:solidFill>
                <a:latin typeface="Lato"/>
                <a:ea typeface="Lato"/>
                <a:cs typeface="Lato"/>
                <a:sym typeface="Lato"/>
              </a:rPr>
              <a:t> of combat power(aggregate stat value), mostly </a:t>
            </a:r>
            <a:r>
              <a:rPr lang="en">
                <a:solidFill>
                  <a:srgbClr val="FEFEFE"/>
                </a:solidFill>
                <a:latin typeface="Lato"/>
                <a:ea typeface="Lato"/>
                <a:cs typeface="Lato"/>
                <a:sym typeface="Lato"/>
              </a:rPr>
              <a:t>influenced</a:t>
            </a:r>
            <a:r>
              <a:rPr lang="en">
                <a:solidFill>
                  <a:srgbClr val="FEFEFE"/>
                </a:solidFill>
                <a:latin typeface="Lato"/>
                <a:ea typeface="Lato"/>
                <a:cs typeface="Lato"/>
                <a:sym typeface="Lato"/>
              </a:rPr>
              <a:t> by </a:t>
            </a:r>
            <a:r>
              <a:rPr lang="en">
                <a:solidFill>
                  <a:srgbClr val="FEFEFE"/>
                </a:solidFill>
                <a:latin typeface="Lato"/>
                <a:ea typeface="Lato"/>
                <a:cs typeface="Lato"/>
                <a:sym typeface="Lato"/>
              </a:rPr>
              <a:t>species</a:t>
            </a:r>
            <a:r>
              <a:rPr lang="en">
                <a:solidFill>
                  <a:srgbClr val="FEFEFE"/>
                </a:solidFill>
                <a:latin typeface="Lato"/>
                <a:ea typeface="Lato"/>
                <a:cs typeface="Lato"/>
                <a:sym typeface="Lato"/>
              </a:rPr>
              <a:t> populated by environmental factors?</a:t>
            </a:r>
            <a:endParaRPr>
              <a:solidFill>
                <a:srgbClr val="FEFEFE"/>
              </a:solidFill>
              <a:latin typeface="Lato"/>
              <a:ea typeface="Lato"/>
              <a:cs typeface="Lato"/>
              <a:sym typeface="Lato"/>
            </a:endParaRPr>
          </a:p>
        </p:txBody>
      </p:sp>
      <p:sp>
        <p:nvSpPr>
          <p:cNvPr id="289" name="Google Shape;289;p34"/>
          <p:cNvSpPr txBox="1"/>
          <p:nvPr/>
        </p:nvSpPr>
        <p:spPr>
          <a:xfrm>
            <a:off x="4572000" y="479100"/>
            <a:ext cx="473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Lato"/>
                <a:ea typeface="Lato"/>
                <a:cs typeface="Lato"/>
                <a:sym typeface="Lato"/>
              </a:rPr>
              <a:t>Comparison of Distribution of Electric with CP &gt; 970 vs Dragon Type </a:t>
            </a:r>
            <a:endParaRPr>
              <a:solidFill>
                <a:srgbClr val="FEFEFE"/>
              </a:solidFill>
              <a:latin typeface="Lato"/>
              <a:ea typeface="Lato"/>
              <a:cs typeface="Lato"/>
              <a:sym typeface="Lato"/>
            </a:endParaRPr>
          </a:p>
        </p:txBody>
      </p:sp>
      <p:pic>
        <p:nvPicPr>
          <p:cNvPr id="290" name="Google Shape;290;p34"/>
          <p:cNvPicPr preferRelativeResize="0"/>
          <p:nvPr/>
        </p:nvPicPr>
        <p:blipFill>
          <a:blip r:embed="rId4">
            <a:alphaModFix/>
          </a:blip>
          <a:stretch>
            <a:fillRect/>
          </a:stretch>
        </p:blipFill>
        <p:spPr>
          <a:xfrm>
            <a:off x="4431526" y="1094700"/>
            <a:ext cx="4564224" cy="1895605"/>
          </a:xfrm>
          <a:prstGeom prst="rect">
            <a:avLst/>
          </a:prstGeom>
          <a:noFill/>
          <a:ln>
            <a:noFill/>
          </a:ln>
        </p:spPr>
      </p:pic>
      <p:pic>
        <p:nvPicPr>
          <p:cNvPr id="291" name="Google Shape;291;p34"/>
          <p:cNvPicPr preferRelativeResize="0"/>
          <p:nvPr/>
        </p:nvPicPr>
        <p:blipFill>
          <a:blip r:embed="rId5">
            <a:alphaModFix/>
          </a:blip>
          <a:stretch>
            <a:fillRect/>
          </a:stretch>
        </p:blipFill>
        <p:spPr>
          <a:xfrm>
            <a:off x="4348000" y="3390500"/>
            <a:ext cx="4731300" cy="1205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solidFill>
                  <a:srgbClr val="FEFEFE"/>
                </a:solidFill>
                <a:latin typeface="Arial"/>
                <a:ea typeface="Arial"/>
                <a:cs typeface="Arial"/>
                <a:sym typeface="Arial"/>
              </a:rPr>
              <a:t>Conclusions</a:t>
            </a:r>
            <a:endParaRPr/>
          </a:p>
        </p:txBody>
      </p:sp>
      <p:pic>
        <p:nvPicPr>
          <p:cNvPr id="297" name="Google Shape;297;p35"/>
          <p:cNvPicPr preferRelativeResize="0"/>
          <p:nvPr/>
        </p:nvPicPr>
        <p:blipFill>
          <a:blip r:embed="rId3">
            <a:alphaModFix/>
          </a:blip>
          <a:stretch>
            <a:fillRect/>
          </a:stretch>
        </p:blipFill>
        <p:spPr>
          <a:xfrm flipH="1">
            <a:off x="6553400" y="2986250"/>
            <a:ext cx="1866625" cy="1866625"/>
          </a:xfrm>
          <a:prstGeom prst="rect">
            <a:avLst/>
          </a:prstGeom>
          <a:noFill/>
          <a:ln>
            <a:noFill/>
          </a:ln>
        </p:spPr>
      </p:pic>
      <p:sp>
        <p:nvSpPr>
          <p:cNvPr id="298" name="Google Shape;298;p35"/>
          <p:cNvSpPr txBox="1"/>
          <p:nvPr/>
        </p:nvSpPr>
        <p:spPr>
          <a:xfrm>
            <a:off x="1140650" y="1510325"/>
            <a:ext cx="6892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Reject our hypothesis of higher stat pokemon are harder to catch.</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To measure how difficult a pokemon was to catch, we measured spawn chance, average CP, and capture rate.</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Capture rate seems to be heavily influenced by environmental bonuses, and the stats of a pokemon come second.</a:t>
            </a:r>
            <a:endParaRPr sz="18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1297500" y="41640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solidFill>
                  <a:srgbClr val="FEFEFE"/>
                </a:solidFill>
                <a:latin typeface="Arial"/>
                <a:ea typeface="Arial"/>
                <a:cs typeface="Arial"/>
                <a:sym typeface="Arial"/>
              </a:rPr>
              <a:t>Difficulties</a:t>
            </a:r>
            <a:endParaRPr/>
          </a:p>
        </p:txBody>
      </p:sp>
      <p:sp>
        <p:nvSpPr>
          <p:cNvPr id="304" name="Google Shape;304;p36"/>
          <p:cNvSpPr txBox="1"/>
          <p:nvPr>
            <p:ph idx="1" type="body"/>
          </p:nvPr>
        </p:nvSpPr>
        <p:spPr>
          <a:xfrm>
            <a:off x="762225" y="1335600"/>
            <a:ext cx="6625800" cy="3441600"/>
          </a:xfrm>
          <a:prstGeom prst="rect">
            <a:avLst/>
          </a:prstGeom>
        </p:spPr>
        <p:txBody>
          <a:bodyPr anchorCtr="0" anchor="t" bIns="91425" lIns="91425" spcFirstLastPara="1" rIns="91425" wrap="square" tIns="91425">
            <a:spAutoFit/>
          </a:bodyPr>
          <a:lstStyle/>
          <a:p>
            <a:pPr indent="0" lvl="0" marL="0" rtl="0" algn="l">
              <a:spcBef>
                <a:spcPts val="500"/>
              </a:spcBef>
              <a:spcAft>
                <a:spcPts val="0"/>
              </a:spcAft>
              <a:buNone/>
            </a:pPr>
            <a:r>
              <a:rPr lang="en" sz="1600">
                <a:latin typeface="Arial"/>
                <a:ea typeface="Arial"/>
                <a:cs typeface="Arial"/>
                <a:sym typeface="Arial"/>
              </a:rPr>
              <a:t>-Troubleshooting github access, understanding branching, and managing workflow for merging commits.</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-Verifying the integrity of data. Geodata found in cities located outside of the Bay Area is included in the dataset, bringing in a question of whether or not the data was actually mined correctly. </a:t>
            </a:r>
            <a:endParaRPr sz="1600">
              <a:latin typeface="Arial"/>
              <a:ea typeface="Arial"/>
              <a:cs typeface="Arial"/>
              <a:sym typeface="Arial"/>
            </a:endParaRPr>
          </a:p>
          <a:p>
            <a:pPr indent="0" lvl="0" marL="0" rtl="0" algn="l">
              <a:spcBef>
                <a:spcPts val="600"/>
              </a:spcBef>
              <a:spcAft>
                <a:spcPts val="0"/>
              </a:spcAft>
              <a:buNone/>
            </a:pPr>
            <a:r>
              <a:t/>
            </a:r>
            <a:endParaRPr sz="1600"/>
          </a:p>
          <a:p>
            <a:pPr indent="0" lvl="0" marL="0" rtl="0" algn="l">
              <a:spcBef>
                <a:spcPts val="1200"/>
              </a:spcBef>
              <a:spcAft>
                <a:spcPts val="0"/>
              </a:spcAft>
              <a:buNone/>
            </a:pPr>
            <a:r>
              <a:rPr lang="en" sz="1600"/>
              <a:t>-Was this dataset too simple? Many of the pokemon types were comprised of only a few species, limiting the range of comparison. </a:t>
            </a:r>
            <a:endParaRPr sz="1600"/>
          </a:p>
          <a:p>
            <a:pPr indent="0" lvl="0" marL="0" rtl="0" algn="l">
              <a:spcBef>
                <a:spcPts val="1200"/>
              </a:spcBef>
              <a:spcAft>
                <a:spcPts val="1200"/>
              </a:spcAft>
              <a:buNone/>
            </a:pPr>
            <a:br>
              <a:rPr lang="en" sz="1600"/>
            </a:br>
            <a:endParaRPr sz="1600"/>
          </a:p>
        </p:txBody>
      </p:sp>
      <p:pic>
        <p:nvPicPr>
          <p:cNvPr id="305" name="Google Shape;305;p36"/>
          <p:cNvPicPr preferRelativeResize="0"/>
          <p:nvPr/>
        </p:nvPicPr>
        <p:blipFill>
          <a:blip r:embed="rId3">
            <a:alphaModFix/>
          </a:blip>
          <a:stretch>
            <a:fillRect/>
          </a:stretch>
        </p:blipFill>
        <p:spPr>
          <a:xfrm>
            <a:off x="6904250" y="2768525"/>
            <a:ext cx="2008675" cy="200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Analysis</a:t>
            </a:r>
            <a:endParaRPr/>
          </a:p>
        </p:txBody>
      </p:sp>
      <p:sp>
        <p:nvSpPr>
          <p:cNvPr id="311" name="Google Shape;311;p37"/>
          <p:cNvSpPr txBox="1"/>
          <p:nvPr>
            <p:ph idx="1" type="body"/>
          </p:nvPr>
        </p:nvSpPr>
        <p:spPr>
          <a:xfrm>
            <a:off x="1297500" y="1972550"/>
            <a:ext cx="6548400" cy="2415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Geodata for specific types in relation to Combat Power</a:t>
            </a:r>
            <a:endParaRPr sz="2000"/>
          </a:p>
          <a:p>
            <a:pPr indent="-355600" lvl="0" marL="457200" rtl="0" algn="l">
              <a:spcBef>
                <a:spcPts val="0"/>
              </a:spcBef>
              <a:spcAft>
                <a:spcPts val="0"/>
              </a:spcAft>
              <a:buSzPts val="2000"/>
              <a:buChar char="-"/>
            </a:pPr>
            <a:r>
              <a:rPr lang="en" sz="2000"/>
              <a:t>Specific Geodata and stats analysis for individual species.</a:t>
            </a:r>
            <a:endParaRPr sz="2000"/>
          </a:p>
          <a:p>
            <a:pPr indent="-355600" lvl="0" marL="457200" rtl="0" algn="l">
              <a:spcBef>
                <a:spcPts val="0"/>
              </a:spcBef>
              <a:spcAft>
                <a:spcPts val="0"/>
              </a:spcAft>
              <a:buSzPts val="2000"/>
              <a:buChar char="-"/>
            </a:pPr>
            <a:r>
              <a:rPr lang="en" sz="2000"/>
              <a:t>Distribution of species in </a:t>
            </a:r>
            <a:r>
              <a:rPr lang="en" sz="2000"/>
              <a:t>specific</a:t>
            </a:r>
            <a:r>
              <a:rPr lang="en" sz="2000"/>
              <a:t> areas</a:t>
            </a:r>
            <a:endParaRPr sz="2000"/>
          </a:p>
          <a:p>
            <a:pPr indent="-355600" lvl="0" marL="457200" rtl="0" algn="l">
              <a:spcBef>
                <a:spcPts val="0"/>
              </a:spcBef>
              <a:spcAft>
                <a:spcPts val="0"/>
              </a:spcAft>
              <a:buSzPts val="2000"/>
              <a:buChar char="-"/>
            </a:pPr>
            <a:r>
              <a:rPr lang="en" sz="2000"/>
              <a:t>Chart relationship for stats </a:t>
            </a:r>
            <a:r>
              <a:rPr lang="en" sz="2000"/>
              <a:t>across a</a:t>
            </a:r>
            <a:r>
              <a:rPr lang="en" sz="2000"/>
              <a:t> specific species compared to capture rate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790825" y="811200"/>
            <a:ext cx="52458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800"/>
              <a:t>Any Questions?</a:t>
            </a:r>
            <a:endParaRPr sz="4800"/>
          </a:p>
        </p:txBody>
      </p:sp>
      <p:pic>
        <p:nvPicPr>
          <p:cNvPr id="317" name="Google Shape;317;p38"/>
          <p:cNvPicPr preferRelativeResize="0"/>
          <p:nvPr/>
        </p:nvPicPr>
        <p:blipFill>
          <a:blip r:embed="rId3">
            <a:alphaModFix/>
          </a:blip>
          <a:stretch>
            <a:fillRect/>
          </a:stretch>
        </p:blipFill>
        <p:spPr>
          <a:xfrm>
            <a:off x="5594850" y="3081000"/>
            <a:ext cx="2783576" cy="185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53750" y="385000"/>
            <a:ext cx="7038900" cy="9141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4000">
                <a:solidFill>
                  <a:srgbClr val="FEFEFE"/>
                </a:solidFill>
                <a:latin typeface="Arial"/>
                <a:ea typeface="Arial"/>
                <a:cs typeface="Arial"/>
                <a:sym typeface="Arial"/>
              </a:rPr>
              <a:t>Hypotheses</a:t>
            </a:r>
            <a:endParaRPr/>
          </a:p>
        </p:txBody>
      </p:sp>
      <p:sp>
        <p:nvSpPr>
          <p:cNvPr id="147" name="Google Shape;147;p15"/>
          <p:cNvSpPr txBox="1"/>
          <p:nvPr>
            <p:ph idx="1" type="body"/>
          </p:nvPr>
        </p:nvSpPr>
        <p:spPr>
          <a:xfrm>
            <a:off x="743750" y="1620050"/>
            <a:ext cx="7548900" cy="2911200"/>
          </a:xfrm>
          <a:prstGeom prst="rect">
            <a:avLst/>
          </a:prstGeom>
        </p:spPr>
        <p:txBody>
          <a:bodyPr anchorCtr="0" anchor="t" bIns="91425" lIns="91425" spcFirstLastPara="1" rIns="91425" wrap="square" tIns="91425">
            <a:normAutofit/>
          </a:bodyPr>
          <a:lstStyle/>
          <a:p>
            <a:pPr indent="0" lvl="0" marL="457200" rtl="0" algn="l">
              <a:spcBef>
                <a:spcPts val="400"/>
              </a:spcBef>
              <a:spcAft>
                <a:spcPts val="0"/>
              </a:spcAft>
              <a:buNone/>
            </a:pPr>
            <a:r>
              <a:rPr b="1" i="1" lang="en" sz="1900">
                <a:solidFill>
                  <a:schemeClr val="accent2"/>
                </a:solidFill>
                <a:latin typeface="Arial"/>
                <a:ea typeface="Arial"/>
                <a:cs typeface="Arial"/>
                <a:sym typeface="Arial"/>
              </a:rPr>
              <a:t>Are pokemon with the highest stats the hardest to catch?</a:t>
            </a:r>
            <a:endParaRPr b="1" i="1" sz="1900">
              <a:solidFill>
                <a:schemeClr val="accent2"/>
              </a:solidFill>
              <a:latin typeface="Arial"/>
              <a:ea typeface="Arial"/>
              <a:cs typeface="Arial"/>
              <a:sym typeface="Arial"/>
            </a:endParaRPr>
          </a:p>
          <a:p>
            <a:pPr indent="-355600" lvl="0" marL="457200" rtl="0" algn="l">
              <a:spcBef>
                <a:spcPts val="600"/>
              </a:spcBef>
              <a:spcAft>
                <a:spcPts val="0"/>
              </a:spcAft>
              <a:buClr>
                <a:srgbClr val="3494BA"/>
              </a:buClr>
              <a:buSzPts val="2000"/>
              <a:buFont typeface="Arial"/>
              <a:buChar char="●"/>
            </a:pPr>
            <a:r>
              <a:rPr b="1" lang="en" sz="2000">
                <a:solidFill>
                  <a:srgbClr val="3494BA"/>
                </a:solidFill>
                <a:latin typeface="Arial"/>
                <a:ea typeface="Arial"/>
                <a:cs typeface="Arial"/>
                <a:sym typeface="Arial"/>
              </a:rPr>
              <a:t>Alternative Hypothesis</a:t>
            </a:r>
            <a:r>
              <a:rPr lang="en" sz="2000">
                <a:solidFill>
                  <a:srgbClr val="3494BA"/>
                </a:solidFill>
                <a:latin typeface="Arial"/>
                <a:ea typeface="Arial"/>
                <a:cs typeface="Arial"/>
                <a:sym typeface="Arial"/>
              </a:rPr>
              <a:t>: If a pokemon’s stats and capture rate are related, then the capture rate will decrease as the pokemon’s stats increase.</a:t>
            </a:r>
            <a:endParaRPr sz="2000">
              <a:solidFill>
                <a:srgbClr val="3494BA"/>
              </a:solidFill>
              <a:latin typeface="Arial"/>
              <a:ea typeface="Arial"/>
              <a:cs typeface="Arial"/>
              <a:sym typeface="Arial"/>
            </a:endParaRPr>
          </a:p>
          <a:p>
            <a:pPr indent="-355600" lvl="0" marL="457200" rtl="0" algn="l">
              <a:spcBef>
                <a:spcPts val="0"/>
              </a:spcBef>
              <a:spcAft>
                <a:spcPts val="0"/>
              </a:spcAft>
              <a:buClr>
                <a:srgbClr val="3494BA"/>
              </a:buClr>
              <a:buSzPts val="2000"/>
              <a:buFont typeface="Arial"/>
              <a:buChar char="●"/>
            </a:pPr>
            <a:r>
              <a:rPr b="1" lang="en" sz="2000">
                <a:solidFill>
                  <a:srgbClr val="3494BA"/>
                </a:solidFill>
                <a:latin typeface="Arial"/>
                <a:ea typeface="Arial"/>
                <a:cs typeface="Arial"/>
                <a:sym typeface="Arial"/>
              </a:rPr>
              <a:t>Null Hypothesis:</a:t>
            </a:r>
            <a:r>
              <a:rPr lang="en" sz="2000">
                <a:solidFill>
                  <a:srgbClr val="3494BA"/>
                </a:solidFill>
                <a:latin typeface="Arial"/>
                <a:ea typeface="Arial"/>
                <a:cs typeface="Arial"/>
                <a:sym typeface="Arial"/>
              </a:rPr>
              <a:t> </a:t>
            </a:r>
            <a:r>
              <a:rPr lang="en" sz="2000">
                <a:solidFill>
                  <a:srgbClr val="3494BA"/>
                </a:solidFill>
                <a:latin typeface="Arial"/>
                <a:ea typeface="Arial"/>
                <a:cs typeface="Arial"/>
                <a:sym typeface="Arial"/>
              </a:rPr>
              <a:t>If a pokemon’s stats and capture rate are  not related, then the pokemon’s stats will have no effect on the capture rate.</a:t>
            </a:r>
            <a:endParaRPr sz="2000">
              <a:solidFill>
                <a:srgbClr val="3494BA"/>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Questions we asked ourselves</a:t>
            </a:r>
            <a:endParaRPr sz="3000"/>
          </a:p>
        </p:txBody>
      </p:sp>
      <p:sp>
        <p:nvSpPr>
          <p:cNvPr id="153" name="Google Shape;153;p16"/>
          <p:cNvSpPr txBox="1"/>
          <p:nvPr>
            <p:ph idx="1" type="body"/>
          </p:nvPr>
        </p:nvSpPr>
        <p:spPr>
          <a:xfrm>
            <a:off x="522225" y="1782250"/>
            <a:ext cx="4922700" cy="24450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a:t>How do we define capture? How do we define highest stats? Are some stats more important than others? </a:t>
            </a:r>
            <a:endParaRPr/>
          </a:p>
          <a:p>
            <a:pPr indent="0" lvl="0" marL="0" rtl="0" algn="l">
              <a:spcBef>
                <a:spcPts val="1200"/>
              </a:spcBef>
              <a:spcAft>
                <a:spcPts val="0"/>
              </a:spcAft>
              <a:buNone/>
            </a:pPr>
            <a:r>
              <a:rPr lang="en"/>
              <a:t>E</a:t>
            </a:r>
            <a:r>
              <a:rPr lang="en"/>
              <a:t>ach pokemon has a long list of stats, which vary by type, skill level, and individual pokemon . These stats include categories like stamina, defense, attack, and combat power.</a:t>
            </a:r>
            <a:endParaRPr/>
          </a:p>
          <a:p>
            <a:pPr indent="0" lvl="0" marL="0" rtl="0" algn="l">
              <a:spcBef>
                <a:spcPts val="1200"/>
              </a:spcBef>
              <a:spcAft>
                <a:spcPts val="1200"/>
              </a:spcAft>
              <a:buNone/>
            </a:pPr>
            <a:r>
              <a:rPr lang="en"/>
              <a:t>Sometimes in Pokemon Go all you can find are low-level normal type pokemon like zubats, can pokemon spawning cycles and rarity skew our results at all?</a:t>
            </a:r>
            <a:endParaRPr/>
          </a:p>
        </p:txBody>
      </p:sp>
      <p:pic>
        <p:nvPicPr>
          <p:cNvPr id="154" name="Google Shape;154;p16"/>
          <p:cNvPicPr preferRelativeResize="0"/>
          <p:nvPr/>
        </p:nvPicPr>
        <p:blipFill>
          <a:blip r:embed="rId3">
            <a:alphaModFix/>
          </a:blip>
          <a:stretch>
            <a:fillRect/>
          </a:stretch>
        </p:blipFill>
        <p:spPr>
          <a:xfrm>
            <a:off x="5672450" y="1782250"/>
            <a:ext cx="3154800" cy="237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5012275" y="542225"/>
            <a:ext cx="36390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FEFEFE"/>
                </a:solidFill>
                <a:latin typeface="Arial"/>
                <a:ea typeface="Arial"/>
                <a:cs typeface="Arial"/>
                <a:sym typeface="Arial"/>
              </a:rPr>
              <a:t>Data exploration</a:t>
            </a:r>
            <a:endParaRPr sz="3500"/>
          </a:p>
        </p:txBody>
      </p:sp>
      <p:sp>
        <p:nvSpPr>
          <p:cNvPr id="160" name="Google Shape;160;p17"/>
          <p:cNvSpPr txBox="1"/>
          <p:nvPr>
            <p:ph idx="1" type="body"/>
          </p:nvPr>
        </p:nvSpPr>
        <p:spPr>
          <a:xfrm>
            <a:off x="688050" y="1640525"/>
            <a:ext cx="7767900" cy="2505900"/>
          </a:xfrm>
          <a:prstGeom prst="rect">
            <a:avLst/>
          </a:prstGeom>
        </p:spPr>
        <p:txBody>
          <a:bodyPr anchorCtr="0" anchor="t" bIns="91425" lIns="91425" spcFirstLastPara="1" rIns="91425" wrap="square" tIns="91425">
            <a:normAutofit/>
          </a:bodyPr>
          <a:lstStyle/>
          <a:p>
            <a:pPr indent="-330200" lvl="0" marL="457200" rtl="0" algn="l">
              <a:spcBef>
                <a:spcPts val="400"/>
              </a:spcBef>
              <a:spcAft>
                <a:spcPts val="0"/>
              </a:spcAft>
              <a:buClr>
                <a:srgbClr val="FFFFFF"/>
              </a:buClr>
              <a:buSzPts val="1600"/>
              <a:buFont typeface="Arial"/>
              <a:buChar char="●"/>
            </a:pPr>
            <a:r>
              <a:rPr lang="en" sz="1600">
                <a:solidFill>
                  <a:srgbClr val="FFFFFF"/>
                </a:solidFill>
                <a:latin typeface="Arial"/>
                <a:ea typeface="Arial"/>
                <a:cs typeface="Arial"/>
                <a:sym typeface="Arial"/>
              </a:rPr>
              <a:t>We searched kaggle and data world for various data sets, and found two relevant ones we liked. </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Our first csv file listed the stamina, attack, defense, combat power, capture rate, flee rate, and pokemon type for each individual pokemon. </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Our second csv file listed almost 90,000 entries of pokemon and their spawn locations in the Bay Area, </a:t>
            </a:r>
            <a:r>
              <a:rPr lang="en" sz="1600">
                <a:solidFill>
                  <a:srgbClr val="FFFFFF"/>
                </a:solidFill>
                <a:latin typeface="Arial"/>
                <a:ea typeface="Arial"/>
                <a:cs typeface="Arial"/>
                <a:sym typeface="Arial"/>
              </a:rPr>
              <a:t>specifically</a:t>
            </a:r>
            <a:r>
              <a:rPr lang="en" sz="1600">
                <a:solidFill>
                  <a:srgbClr val="FFFFFF"/>
                </a:solidFill>
                <a:latin typeface="Arial"/>
                <a:ea typeface="Arial"/>
                <a:cs typeface="Arial"/>
                <a:sym typeface="Arial"/>
              </a:rPr>
              <a:t> with their coordinates. </a:t>
            </a:r>
            <a:endParaRPr sz="1600">
              <a:solidFill>
                <a:srgbClr val="FFFFFF"/>
              </a:solidFill>
              <a:latin typeface="Arial"/>
              <a:ea typeface="Arial"/>
              <a:cs typeface="Arial"/>
              <a:sym typeface="Arial"/>
            </a:endParaRPr>
          </a:p>
        </p:txBody>
      </p:sp>
      <p:pic>
        <p:nvPicPr>
          <p:cNvPr id="161" name="Google Shape;161;p17"/>
          <p:cNvPicPr preferRelativeResize="0"/>
          <p:nvPr/>
        </p:nvPicPr>
        <p:blipFill>
          <a:blip r:embed="rId3">
            <a:alphaModFix/>
          </a:blip>
          <a:stretch>
            <a:fillRect/>
          </a:stretch>
        </p:blipFill>
        <p:spPr>
          <a:xfrm>
            <a:off x="514525" y="3456824"/>
            <a:ext cx="1397875" cy="139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8"/>
          <p:cNvPicPr preferRelativeResize="0"/>
          <p:nvPr/>
        </p:nvPicPr>
        <p:blipFill>
          <a:blip r:embed="rId3">
            <a:alphaModFix/>
          </a:blip>
          <a:stretch>
            <a:fillRect/>
          </a:stretch>
        </p:blipFill>
        <p:spPr>
          <a:xfrm>
            <a:off x="1559325" y="461950"/>
            <a:ext cx="6242276" cy="424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9"/>
          <p:cNvPicPr preferRelativeResize="0"/>
          <p:nvPr/>
        </p:nvPicPr>
        <p:blipFill>
          <a:blip r:embed="rId3">
            <a:alphaModFix/>
          </a:blip>
          <a:stretch>
            <a:fillRect/>
          </a:stretch>
        </p:blipFill>
        <p:spPr>
          <a:xfrm>
            <a:off x="1711800" y="451875"/>
            <a:ext cx="5781925" cy="4239750"/>
          </a:xfrm>
          <a:prstGeom prst="rect">
            <a:avLst/>
          </a:prstGeom>
          <a:noFill/>
          <a:ln>
            <a:noFill/>
          </a:ln>
        </p:spPr>
      </p:pic>
      <p:pic>
        <p:nvPicPr>
          <p:cNvPr id="172" name="Google Shape;172;p19"/>
          <p:cNvPicPr preferRelativeResize="0"/>
          <p:nvPr/>
        </p:nvPicPr>
        <p:blipFill>
          <a:blip r:embed="rId4">
            <a:alphaModFix/>
          </a:blip>
          <a:stretch>
            <a:fillRect/>
          </a:stretch>
        </p:blipFill>
        <p:spPr>
          <a:xfrm>
            <a:off x="7383701" y="3436825"/>
            <a:ext cx="1222724" cy="1320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511525"/>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Clean Up Process</a:t>
            </a:r>
            <a:endParaRPr/>
          </a:p>
        </p:txBody>
      </p:sp>
      <p:sp>
        <p:nvSpPr>
          <p:cNvPr id="178" name="Google Shape;178;p20"/>
          <p:cNvSpPr txBox="1"/>
          <p:nvPr>
            <p:ph idx="1" type="body"/>
          </p:nvPr>
        </p:nvSpPr>
        <p:spPr>
          <a:xfrm>
            <a:off x="5408525" y="1730725"/>
            <a:ext cx="3585300" cy="2826600"/>
          </a:xfrm>
          <a:prstGeom prst="rect">
            <a:avLst/>
          </a:prstGeom>
        </p:spPr>
        <p:txBody>
          <a:bodyPr anchorCtr="0" anchor="t" bIns="91425" lIns="91425" spcFirstLastPara="1" rIns="91425" wrap="square" tIns="91425">
            <a:noAutofit/>
          </a:bodyPr>
          <a:lstStyle/>
          <a:p>
            <a:pPr indent="-317302" lvl="0" marL="457200" rtl="0" algn="l">
              <a:lnSpc>
                <a:spcPct val="95000"/>
              </a:lnSpc>
              <a:spcBef>
                <a:spcPts val="0"/>
              </a:spcBef>
              <a:spcAft>
                <a:spcPts val="0"/>
              </a:spcAft>
              <a:buSzPts val="1397"/>
              <a:buChar char="●"/>
            </a:pPr>
            <a:r>
              <a:rPr lang="en" sz="1396"/>
              <a:t>Merge both datasets by name, and drop irrelevant columns</a:t>
            </a:r>
            <a:endParaRPr sz="1396"/>
          </a:p>
          <a:p>
            <a:pPr indent="-317302" lvl="0" marL="457200" rtl="0" algn="l">
              <a:lnSpc>
                <a:spcPct val="95000"/>
              </a:lnSpc>
              <a:spcBef>
                <a:spcPts val="0"/>
              </a:spcBef>
              <a:spcAft>
                <a:spcPts val="0"/>
              </a:spcAft>
              <a:buSzPts val="1397"/>
              <a:buChar char="●"/>
            </a:pPr>
            <a:r>
              <a:rPr lang="en" sz="1396"/>
              <a:t>Remove exact duplicates of data to reduce datasize and improve accuracy of sampling.</a:t>
            </a:r>
            <a:endParaRPr sz="1396"/>
          </a:p>
          <a:p>
            <a:pPr indent="-317302" lvl="0" marL="457200" rtl="0" algn="l">
              <a:lnSpc>
                <a:spcPct val="95000"/>
              </a:lnSpc>
              <a:spcBef>
                <a:spcPts val="0"/>
              </a:spcBef>
              <a:spcAft>
                <a:spcPts val="0"/>
              </a:spcAft>
              <a:buSzPts val="1397"/>
              <a:buChar char="●"/>
            </a:pPr>
            <a:r>
              <a:rPr lang="en" sz="1396"/>
              <a:t>In an effort to filter to data even further, we plotted some graphs to show correlations of stats to capture rate so we could show more clearly where players could find ‘rare’ Pokemon. </a:t>
            </a:r>
            <a:endParaRPr sz="1396"/>
          </a:p>
          <a:p>
            <a:pPr indent="0" lvl="0" marL="0" rtl="0" algn="l">
              <a:lnSpc>
                <a:spcPct val="95000"/>
              </a:lnSpc>
              <a:spcBef>
                <a:spcPts val="1200"/>
              </a:spcBef>
              <a:spcAft>
                <a:spcPts val="1200"/>
              </a:spcAft>
              <a:buSzPts val="935"/>
              <a:buNone/>
            </a:pPr>
            <a:r>
              <a:t/>
            </a:r>
            <a:endParaRPr sz="1205"/>
          </a:p>
        </p:txBody>
      </p:sp>
      <p:pic>
        <p:nvPicPr>
          <p:cNvPr id="179" name="Google Shape;179;p20"/>
          <p:cNvPicPr preferRelativeResize="0"/>
          <p:nvPr/>
        </p:nvPicPr>
        <p:blipFill>
          <a:blip r:embed="rId3">
            <a:alphaModFix/>
          </a:blip>
          <a:stretch>
            <a:fillRect/>
          </a:stretch>
        </p:blipFill>
        <p:spPr>
          <a:xfrm>
            <a:off x="342300" y="1649900"/>
            <a:ext cx="5142699" cy="2592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113725" y="47070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Pokemon Types</a:t>
            </a:r>
            <a:endParaRPr sz="3500"/>
          </a:p>
        </p:txBody>
      </p:sp>
      <p:sp>
        <p:nvSpPr>
          <p:cNvPr id="185" name="Google Shape;185;p21"/>
          <p:cNvSpPr txBox="1"/>
          <p:nvPr>
            <p:ph idx="1" type="body"/>
          </p:nvPr>
        </p:nvSpPr>
        <p:spPr>
          <a:xfrm>
            <a:off x="773100" y="2407425"/>
            <a:ext cx="3798900" cy="83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 </a:t>
            </a:r>
            <a:r>
              <a:rPr lang="en"/>
              <a:t>little</a:t>
            </a:r>
            <a:r>
              <a:rPr lang="en"/>
              <a:t> over 2/3rds of our data set is </a:t>
            </a:r>
            <a:r>
              <a:rPr lang="en"/>
              <a:t>solely</a:t>
            </a:r>
            <a:r>
              <a:rPr lang="en"/>
              <a:t> comprised of Normal, Poison, Bug, and Water types. </a:t>
            </a:r>
            <a:endParaRPr/>
          </a:p>
        </p:txBody>
      </p:sp>
      <p:pic>
        <p:nvPicPr>
          <p:cNvPr id="186" name="Google Shape;186;p21"/>
          <p:cNvPicPr preferRelativeResize="0"/>
          <p:nvPr/>
        </p:nvPicPr>
        <p:blipFill>
          <a:blip r:embed="rId3">
            <a:alphaModFix/>
          </a:blip>
          <a:stretch>
            <a:fillRect/>
          </a:stretch>
        </p:blipFill>
        <p:spPr>
          <a:xfrm>
            <a:off x="3663375" y="1329825"/>
            <a:ext cx="4784250" cy="299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